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73" r:id="rId2"/>
    <p:sldId id="320" r:id="rId3"/>
    <p:sldId id="304" r:id="rId4"/>
    <p:sldId id="307" r:id="rId5"/>
    <p:sldId id="322" r:id="rId6"/>
    <p:sldId id="321" r:id="rId7"/>
    <p:sldId id="317" r:id="rId8"/>
    <p:sldId id="318" r:id="rId9"/>
    <p:sldId id="319" r:id="rId10"/>
  </p:sldIdLst>
  <p:sldSz cx="9144000" cy="5143500" type="screen16x9"/>
  <p:notesSz cx="7010400" cy="9296400"/>
  <p:embeddedFontLs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  <p:embeddedFont>
      <p:font typeface="Alfa Slab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C91"/>
    <a:srgbClr val="0070C0"/>
    <a:srgbClr val="E51975"/>
    <a:srgbClr val="FFFFFF"/>
    <a:srgbClr val="4F7D5C"/>
    <a:srgbClr val="7C7C7C"/>
    <a:srgbClr val="826B64"/>
    <a:srgbClr val="5AC8AE"/>
    <a:srgbClr val="FF5722"/>
    <a:srgbClr val="51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02493438320208"/>
          <c:y val="0.14717199803149605"/>
          <c:w val="0.85197506561679792"/>
          <c:h val="0.7049224901574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online interactions</c:v>
                </c:pt>
              </c:strCache>
            </c:strRef>
          </c:tx>
          <c:spPr>
            <a:solidFill>
              <a:srgbClr val="4F7D5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34895</c:v>
                </c:pt>
                <c:pt idx="1">
                  <c:v>116464</c:v>
                </c:pt>
                <c:pt idx="2">
                  <c:v>268225</c:v>
                </c:pt>
                <c:pt idx="3">
                  <c:v>448981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4-4463-9CD7-85A43305F4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944-4463-9CD7-85A43305F4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944-4463-9CD7-85A43305F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overlap val="-27"/>
        <c:axId val="553343656"/>
        <c:axId val="553339720"/>
      </c:barChart>
      <c:catAx>
        <c:axId val="55334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39720"/>
        <c:crosses val="autoZero"/>
        <c:auto val="1"/>
        <c:lblAlgn val="ctr"/>
        <c:lblOffset val="100"/>
        <c:noMultiLvlLbl val="0"/>
      </c:catAx>
      <c:valAx>
        <c:axId val="55333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5197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4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5310768989697185"/>
          <c:y val="0.93320702099737529"/>
          <c:w val="0.45398356883471758"/>
          <c:h val="6.6792979002624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32445259411067E-2"/>
          <c:y val="2.8814824871029054E-2"/>
          <c:w val="0.8909547693524611"/>
          <c:h val="0.724074124355145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towns reached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125</c:v>
                </c:pt>
                <c:pt idx="1">
                  <c:v>140</c:v>
                </c:pt>
                <c:pt idx="2">
                  <c:v>156</c:v>
                </c:pt>
                <c:pt idx="3">
                  <c:v>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A7-4158-B00A-3DEAC5304C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A7-4158-B00A-3DEAC5304C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  <c:pt idx="3">
                  <c:v>FY 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A7-4158-B00A-3DEAC5304C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2796992"/>
        <c:axId val="338528208"/>
      </c:lineChart>
      <c:catAx>
        <c:axId val="24279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528208"/>
        <c:crosses val="autoZero"/>
        <c:auto val="1"/>
        <c:lblAlgn val="ctr"/>
        <c:lblOffset val="100"/>
        <c:noMultiLvlLbl val="0"/>
      </c:catAx>
      <c:valAx>
        <c:axId val="338528208"/>
        <c:scaling>
          <c:orientation val="minMax"/>
          <c:max val="169"/>
          <c:min val="5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279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0.3501</cdr:x>
      <cdr:y>0.61918</cdr:y>
    </cdr:from>
    <cdr:to>
      <cdr:x>0.5</cdr:x>
      <cdr:y>0.6968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894114" y="2209800"/>
          <a:ext cx="81098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dirty="0"/>
            <a:t>116,464</a:t>
          </a:r>
        </a:p>
      </cdr:txBody>
    </cdr:sp>
  </cdr:relSizeAnchor>
  <cdr:relSizeAnchor xmlns:cdr="http://schemas.openxmlformats.org/drawingml/2006/chartDrawing">
    <cdr:from>
      <cdr:x>0.56338</cdr:x>
      <cdr:y>0.40567</cdr:y>
    </cdr:from>
    <cdr:to>
      <cdr:x>0.70875</cdr:x>
      <cdr:y>0.48329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3048000" y="1447800"/>
          <a:ext cx="78649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dirty="0"/>
            <a:t>268,225</a:t>
          </a:r>
        </a:p>
      </cdr:txBody>
    </cdr:sp>
  </cdr:relSizeAnchor>
  <cdr:relSizeAnchor xmlns:cdr="http://schemas.openxmlformats.org/drawingml/2006/chartDrawing">
    <cdr:from>
      <cdr:x>0.77612</cdr:x>
      <cdr:y>0.14809</cdr:y>
    </cdr:from>
    <cdr:to>
      <cdr:x>0.92537</cdr:x>
      <cdr:y>0.22571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3962400" y="541654"/>
          <a:ext cx="762000" cy="2838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200" dirty="0"/>
            <a:t>448,981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091D8B-6B3F-4A08-965B-F4A0241EDEF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6B366A-6C0B-4657-AC9B-8023840E9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9579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Cooking USDA Mixing</a:t>
            </a:r>
            <a:r>
              <a:rPr lang="en-US" baseline="0" dirty="0" smtClean="0"/>
              <a:t> Bowl – staffing – students vs. professional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8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5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741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c/snap4ct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pinterest.com/snap4c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snap4ct" TargetMode="External"/><Relationship Id="rId5" Type="http://schemas.openxmlformats.org/officeDocument/2006/relationships/hyperlink" Target="https://www.instagram.com/snap4ct/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www.facebook.com/snap4ct/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90600" y="300105"/>
            <a:ext cx="7010400" cy="3048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4F7D5C"/>
                </a:solidFill>
                <a:latin typeface="Georgia" panose="02040502050405020303" pitchFamily="18" charset="0"/>
              </a:rPr>
              <a:t>SNAP4CT.org</a:t>
            </a:r>
            <a:r>
              <a:rPr lang="en-US" sz="4000" dirty="0">
                <a:solidFill>
                  <a:srgbClr val="4F7D5C"/>
                </a:solidFill>
              </a:rPr>
              <a:t/>
            </a:r>
            <a:br>
              <a:rPr lang="en-US" sz="4000" dirty="0">
                <a:solidFill>
                  <a:srgbClr val="4F7D5C"/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solidFill>
                <a:srgbClr val="4F7D5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80582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Proxima Nova" panose="020B0604020202020204" charset="0"/>
              </a:rPr>
              <a:t>A Communication and Education Platform for SNAP-Ed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Proxima Nova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1" y="3901914"/>
            <a:ext cx="1482835" cy="567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14750"/>
            <a:ext cx="2743200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The Evolution of </a:t>
            </a:r>
            <a:r>
              <a:rPr lang="en-US" b="1" dirty="0" smtClean="0">
                <a:solidFill>
                  <a:srgbClr val="4F7D5C"/>
                </a:solidFill>
                <a:latin typeface="Georgia" panose="02040502050405020303" pitchFamily="18" charset="0"/>
              </a:rPr>
              <a:t>SNAP4CT.org</a:t>
            </a:r>
            <a:endParaRPr lang="en-US" b="1" dirty="0">
              <a:solidFill>
                <a:srgbClr val="4F7D5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307" y="1238250"/>
            <a:ext cx="8520600" cy="3580591"/>
          </a:xfrm>
        </p:spPr>
        <p:txBody>
          <a:bodyPr/>
          <a:lstStyle/>
          <a:p>
            <a:r>
              <a:rPr lang="en-US" dirty="0" smtClean="0"/>
              <a:t>FY 2014/2015 – initial development of the website and </a:t>
            </a:r>
            <a:r>
              <a:rPr lang="en-US" dirty="0"/>
              <a:t>F</a:t>
            </a:r>
            <a:r>
              <a:rPr lang="en-US" dirty="0" smtClean="0"/>
              <a:t>acebook presence and You Tube Channel </a:t>
            </a:r>
            <a:r>
              <a:rPr lang="en-US" dirty="0"/>
              <a:t>(</a:t>
            </a:r>
            <a:r>
              <a:rPr lang="en-US" dirty="0" smtClean="0"/>
              <a:t>Spring 2014 soft launch) </a:t>
            </a:r>
          </a:p>
          <a:p>
            <a:r>
              <a:rPr lang="en-US" dirty="0" smtClean="0"/>
              <a:t>FY 2016 – added the “Ask a Nutritionist” feature and </a:t>
            </a:r>
            <a:r>
              <a:rPr lang="en-US" dirty="0"/>
              <a:t>g</a:t>
            </a:r>
            <a:r>
              <a:rPr lang="en-US" dirty="0" smtClean="0"/>
              <a:t>rocery store tour videos; live-streaming grocery store tours; added content from vetted sources</a:t>
            </a:r>
          </a:p>
          <a:p>
            <a:r>
              <a:rPr lang="en-US" dirty="0" smtClean="0"/>
              <a:t>FY 2017 – added remaining social media (Instagram, Pinterest); hired a RDN with substantial social media and communications/marketing background; added SEO and online marketing, rebranded with new logo </a:t>
            </a:r>
          </a:p>
          <a:p>
            <a:r>
              <a:rPr lang="en-US" dirty="0" smtClean="0"/>
              <a:t>FY 2018 – continued focus on growing engagement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14750"/>
            <a:ext cx="2895600" cy="994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95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4F7D5C"/>
                </a:solidFill>
                <a:latin typeface="Georgia" panose="02040502050405020303" pitchFamily="18" charset="0"/>
              </a:rPr>
              <a:t>SNAP4CT.org’s</a:t>
            </a:r>
            <a:r>
              <a:rPr lang="en" b="1" dirty="0" smtClean="0">
                <a:solidFill>
                  <a:srgbClr val="4F7D5C"/>
                </a:solidFill>
                <a:latin typeface="Georgia" panose="02040502050405020303" pitchFamily="18" charset="0"/>
                <a:ea typeface="Proxima Nova"/>
                <a:cs typeface="Proxima Nova"/>
                <a:sym typeface="Proxima Nova"/>
              </a:rPr>
              <a:t> </a:t>
            </a:r>
            <a:r>
              <a:rPr lang="en" b="1" dirty="0" smtClean="0">
                <a:solidFill>
                  <a:srgbClr val="0070C0"/>
                </a:solidFill>
                <a:latin typeface="Georgia" panose="02040502050405020303" pitchFamily="18" charset="0"/>
                <a:ea typeface="Proxima Nova"/>
                <a:cs typeface="Proxima Nova"/>
                <a:sym typeface="Proxima Nova"/>
              </a:rPr>
              <a:t>Features… </a:t>
            </a:r>
            <a:endParaRPr lang="en" b="1" dirty="0">
              <a:solidFill>
                <a:srgbClr val="0070C0"/>
              </a:solidFill>
              <a:latin typeface="Georgia" panose="02040502050405020303" pitchFamily="18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01233" y="1101090"/>
            <a:ext cx="5791200" cy="35280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2" indent="-285750">
              <a:spcAft>
                <a:spcPts val="0"/>
              </a:spcAft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Searchable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Recipes</a:t>
            </a:r>
          </a:p>
          <a:p>
            <a:pPr marL="285750" lvl="2" indent="-285750">
              <a:spcAft>
                <a:spcPts val="0"/>
              </a:spcAft>
              <a:buBlip>
                <a:blip r:embed="rId3"/>
              </a:buBlip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Health Living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Tips &amp; Videos</a:t>
            </a:r>
          </a:p>
          <a:p>
            <a:pPr marL="285750" lvl="2" indent="-285750">
              <a:spcAft>
                <a:spcPts val="0"/>
              </a:spcAft>
              <a:buBlip>
                <a:blip r:embed="rId3"/>
              </a:buBlip>
            </a:pPr>
            <a:r>
              <a:rPr lang="en-US" sz="1800" i="1" dirty="0">
                <a:solidFill>
                  <a:schemeClr val="tx2">
                    <a:lumMod val="10000"/>
                  </a:schemeClr>
                </a:solidFill>
              </a:rPr>
              <a:t>“Ask a Nutritionist”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Button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  <a:p>
            <a:pPr marL="285750" lvl="2" indent="-285750">
              <a:spcAft>
                <a:spcPts val="0"/>
              </a:spcAft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SNAP4CT Blog</a:t>
            </a:r>
          </a:p>
          <a:p>
            <a:pPr marL="285750" lvl="2" indent="-285750">
              <a:spcAft>
                <a:spcPts val="0"/>
              </a:spcAft>
              <a:buBlip>
                <a:blip r:embed="rId3"/>
              </a:buBlip>
            </a:pP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eNewsletter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Subscription &amp; FREE Cookbooks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  <a:p>
            <a:pPr marL="285750" lvl="2" indent="-285750">
              <a:spcAft>
                <a:spcPts val="0"/>
              </a:spcAft>
              <a:buBlip>
                <a:blip r:embed="rId3"/>
              </a:buBlip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Tools –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Interactive Farmers Market Map</a:t>
            </a:r>
          </a:p>
          <a:p>
            <a:pPr marL="285750" lvl="2" indent="-285750">
              <a:spcAft>
                <a:spcPts val="0"/>
              </a:spcAft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Events Calendar</a:t>
            </a:r>
          </a:p>
          <a:p>
            <a:pPr marL="285750" lvl="2" indent="-285750">
              <a:spcAft>
                <a:spcPts val="0"/>
              </a:spcAft>
              <a:buBlip>
                <a:blip r:embed="rId3"/>
              </a:buBlip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Department of Social Services office locations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  <a:p>
            <a:pPr lvl="2">
              <a:spcAft>
                <a:spcPts val="0"/>
              </a:spcAft>
            </a:pPr>
            <a:r>
              <a:rPr lang="en-US" sz="2200" dirty="0"/>
              <a:t>		</a:t>
            </a:r>
            <a:endParaRPr lang="en" sz="2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53" y="285750"/>
            <a:ext cx="1764812" cy="47548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953899" y="1428750"/>
            <a:ext cx="1981200" cy="3345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52231"/>
            <a:ext cx="1022146" cy="102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262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5673" r="4673" b="18695"/>
          <a:stretch/>
        </p:blipFill>
        <p:spPr>
          <a:xfrm>
            <a:off x="6420465" y="1017725"/>
            <a:ext cx="2438400" cy="3810001"/>
          </a:xfrm>
          <a:prstGeom prst="rect">
            <a:avLst/>
          </a:prstGeom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4F7D5C"/>
                </a:solidFill>
                <a:latin typeface="Georgia" panose="02040502050405020303" pitchFamily="18" charset="0"/>
              </a:rPr>
              <a:t>SNAP4CT.org’s </a:t>
            </a:r>
            <a:r>
              <a:rPr lang="en-US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Benefits</a:t>
            </a:r>
            <a:r>
              <a:rPr lang="en" b="1" dirty="0" smtClean="0">
                <a:solidFill>
                  <a:srgbClr val="0070C0"/>
                </a:solidFill>
                <a:latin typeface="Georgia" panose="02040502050405020303" pitchFamily="18" charset="0"/>
                <a:ea typeface="Proxima Nova"/>
                <a:cs typeface="Proxima Nova"/>
                <a:sym typeface="Proxima Nova"/>
              </a:rPr>
              <a:t>… </a:t>
            </a:r>
            <a:endParaRPr lang="en" b="1" dirty="0">
              <a:solidFill>
                <a:schemeClr val="bg2">
                  <a:lumMod val="50000"/>
                </a:schemeClr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017725"/>
            <a:ext cx="6019800" cy="353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2" indent="-285750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Offers meal and snack ideas that have been tested and assessed for their nutritional quality.  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Engages visitors with appealing imagery, infographics, cookbooks, and videos.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Provides simple, practical lifestyle tips via the monthly blog and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eNewsletter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Incorporates a variety of community resources including free events, the SNAP-Ed events calendar, and resources for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accessing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SNAP benefit information.</a:t>
            </a: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Provides free access to Registered Dietitians for nutrition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questions. 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In addition, the integrated social media platforms enable the delivery of simple, targeted wellness messaging and community updates. </a:t>
            </a:r>
          </a:p>
          <a:p>
            <a:pPr lvl="2">
              <a:spcAft>
                <a:spcPts val="0"/>
              </a:spcAft>
            </a:pPr>
            <a:endParaRPr lang="en-US" dirty="0" smtClean="0"/>
          </a:p>
          <a:p>
            <a:pPr lvl="2">
              <a:spcAft>
                <a:spcPts val="0"/>
              </a:spcAft>
            </a:pPr>
            <a:endParaRPr lang="en-US" sz="1600" dirty="0"/>
          </a:p>
          <a:p>
            <a:pPr lvl="2">
              <a:spcAft>
                <a:spcPts val="0"/>
              </a:spcAft>
            </a:pPr>
            <a:r>
              <a:rPr lang="en-US" sz="1600" dirty="0"/>
              <a:t>	</a:t>
            </a:r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241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Growth Over </a:t>
            </a:r>
            <a:r>
              <a:rPr lang="en-US" b="1" i="1" dirty="0">
                <a:solidFill>
                  <a:srgbClr val="0070C0"/>
                </a:solidFill>
                <a:latin typeface="Georgia" panose="02040502050405020303" pitchFamily="18" charset="0"/>
              </a:rPr>
              <a:t>T</a:t>
            </a:r>
            <a:r>
              <a:rPr lang="en-US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ime</a:t>
            </a:r>
            <a:endParaRPr lang="en-US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66836266"/>
              </p:ext>
            </p:extLst>
          </p:nvPr>
        </p:nvGraphicFramePr>
        <p:xfrm>
          <a:off x="457200" y="1039496"/>
          <a:ext cx="5105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79" y="464075"/>
            <a:ext cx="2895600" cy="994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71475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34,895</a:t>
            </a:r>
          </a:p>
        </p:txBody>
      </p:sp>
    </p:spTree>
    <p:extLst>
      <p:ext uri="{BB962C8B-B14F-4D97-AF65-F5344CB8AC3E}">
        <p14:creationId xmlns:p14="http://schemas.microsoft.com/office/powerpoint/2010/main" val="419816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Towns Reached in CT (of 169 Total)</a:t>
            </a:r>
            <a:endParaRPr lang="en-US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83679680"/>
              </p:ext>
            </p:extLst>
          </p:nvPr>
        </p:nvGraphicFramePr>
        <p:xfrm>
          <a:off x="457200" y="1428750"/>
          <a:ext cx="3581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76350"/>
            <a:ext cx="453234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3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Online Marketing </a:t>
            </a:r>
            <a:endParaRPr lang="en-US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785" y="2096467"/>
            <a:ext cx="83751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dirty="0">
              <a:latin typeface="Proxima Nova" panose="020B0604020202020204" charset="0"/>
            </a:endParaRPr>
          </a:p>
          <a:p>
            <a:pPr lvl="2"/>
            <a:endParaRPr lang="en-US" dirty="0" smtClean="0">
              <a:latin typeface="Proxima Nova" panose="020B0604020202020204" charset="0"/>
            </a:endParaRPr>
          </a:p>
          <a:p>
            <a:pPr marL="342900" lvl="2" indent="-342900">
              <a:buFont typeface="+mj-lt"/>
              <a:buAutoNum type="arabicPeriod" startAt="6"/>
            </a:pPr>
            <a:endParaRPr lang="en-US" dirty="0">
              <a:latin typeface="Proxima Nova" panose="020B0604020202020204" charset="0"/>
            </a:endParaRPr>
          </a:p>
          <a:p>
            <a:endParaRPr lang="en-US" sz="2000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56" y="1123950"/>
            <a:ext cx="81891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i="1" dirty="0" smtClean="0">
                <a:solidFill>
                  <a:srgbClr val="4F7D5C"/>
                </a:solidFill>
                <a:latin typeface="Proxima Nova" panose="020B0604020202020204" charset="0"/>
              </a:rPr>
              <a:t>Facebook Campaigns </a:t>
            </a:r>
          </a:p>
          <a:p>
            <a:pPr lvl="2"/>
            <a:endParaRPr lang="en-US" sz="1800" b="1" i="1" dirty="0" smtClean="0">
              <a:solidFill>
                <a:srgbClr val="4F7D5C"/>
              </a:solidFill>
              <a:latin typeface="Proxima Nova" panose="020B0604020202020204" charset="0"/>
            </a:endParaRPr>
          </a:p>
          <a:p>
            <a:pPr marL="285750" lvl="2" indent="-285750">
              <a:buBlip>
                <a:blip r:embed="rId2"/>
              </a:buBlip>
            </a:pPr>
            <a:r>
              <a:rPr lang="en-US" sz="1600" dirty="0" smtClean="0">
                <a:latin typeface="Proxima Nova" panose="020B0604020202020204" charset="0"/>
              </a:rPr>
              <a:t>Facebook ads campaigns allows us to target a very specific audience of Facebook users based on location, age, and interests.</a:t>
            </a:r>
          </a:p>
          <a:p>
            <a:pPr lvl="2"/>
            <a:endParaRPr lang="en-US" sz="1600" dirty="0">
              <a:latin typeface="Proxima Nova" panose="020B0604020202020204" charset="0"/>
            </a:endParaRPr>
          </a:p>
          <a:p>
            <a:pPr marL="285750" lvl="2" indent="-285750">
              <a:buBlip>
                <a:blip r:embed="rId2"/>
              </a:buBlip>
            </a:pPr>
            <a:r>
              <a:rPr lang="en-US" sz="1600" dirty="0" smtClean="0">
                <a:latin typeface="Proxima Nova" panose="020B0604020202020204" charset="0"/>
              </a:rPr>
              <a:t>Using a limited budget</a:t>
            </a:r>
            <a:r>
              <a:rPr lang="en-US" sz="1600" dirty="0">
                <a:latin typeface="Proxima Nova" panose="020B0604020202020204" charset="0"/>
              </a:rPr>
              <a:t> </a:t>
            </a:r>
            <a:r>
              <a:rPr lang="en-US" sz="1600" dirty="0" smtClean="0">
                <a:latin typeface="Proxima Nova" panose="020B0604020202020204" charset="0"/>
              </a:rPr>
              <a:t>($4-20 per week), we are able to promote content and events to individuals in towns with the highest SNAP participation.</a:t>
            </a:r>
            <a:endParaRPr lang="en-US" sz="1600" dirty="0">
              <a:latin typeface="Proxima Nova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5" y="3224982"/>
            <a:ext cx="263137" cy="26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10486"/>
            <a:ext cx="4800600" cy="1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Online Marketing</a:t>
            </a:r>
            <a:endParaRPr lang="en-US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785" y="2096467"/>
            <a:ext cx="83751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dirty="0">
              <a:latin typeface="Proxima Nova" panose="020B0604020202020204" charset="0"/>
            </a:endParaRPr>
          </a:p>
          <a:p>
            <a:pPr lvl="2"/>
            <a:endParaRPr lang="en-US" dirty="0" smtClean="0">
              <a:latin typeface="Proxima Nova" panose="020B0604020202020204" charset="0"/>
            </a:endParaRPr>
          </a:p>
          <a:p>
            <a:pPr marL="342900" lvl="2" indent="-342900">
              <a:buFont typeface="+mj-lt"/>
              <a:buAutoNum type="arabicPeriod" startAt="6"/>
            </a:pPr>
            <a:endParaRPr lang="en-US" dirty="0">
              <a:latin typeface="Proxima Nova" panose="020B0604020202020204" charset="0"/>
            </a:endParaRPr>
          </a:p>
          <a:p>
            <a:endParaRPr lang="en-US" sz="2000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097" y="1123950"/>
            <a:ext cx="47840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i="1" dirty="0">
                <a:solidFill>
                  <a:srgbClr val="4F7D5C"/>
                </a:solidFill>
                <a:latin typeface="Proxima Nova" panose="020B0604020202020204" charset="0"/>
              </a:rPr>
              <a:t>Google </a:t>
            </a:r>
            <a:r>
              <a:rPr lang="en-US" sz="2000" b="1" i="1" dirty="0" smtClean="0">
                <a:solidFill>
                  <a:srgbClr val="4F7D5C"/>
                </a:solidFill>
                <a:latin typeface="Proxima Nova" panose="020B0604020202020204" charset="0"/>
              </a:rPr>
              <a:t>Ads </a:t>
            </a:r>
            <a:r>
              <a:rPr lang="en-US" sz="2000" b="1" i="1" dirty="0">
                <a:solidFill>
                  <a:srgbClr val="4F7D5C"/>
                </a:solidFill>
                <a:latin typeface="Proxima Nova" panose="020B0604020202020204" charset="0"/>
              </a:rPr>
              <a:t>Campaigns</a:t>
            </a:r>
          </a:p>
          <a:p>
            <a:pPr lvl="2"/>
            <a:endParaRPr lang="en-US" sz="3200" b="1" i="1" dirty="0">
              <a:solidFill>
                <a:srgbClr val="4F7D5C"/>
              </a:solidFill>
              <a:latin typeface="Proxima Nova" panose="020B0604020202020204" charset="0"/>
            </a:endParaRPr>
          </a:p>
          <a:p>
            <a:pPr marL="285750" lvl="2" indent="-285750">
              <a:buBlip>
                <a:blip r:embed="rId2"/>
              </a:buBlip>
            </a:pPr>
            <a:r>
              <a:rPr lang="en-US" sz="1600" dirty="0">
                <a:latin typeface="Proxima Nova" panose="020B0604020202020204" charset="0"/>
              </a:rPr>
              <a:t>Google </a:t>
            </a:r>
            <a:r>
              <a:rPr lang="en-US" sz="1600" dirty="0" smtClean="0">
                <a:latin typeface="Proxima Nova" panose="020B0604020202020204" charset="0"/>
              </a:rPr>
              <a:t>Ads </a:t>
            </a:r>
            <a:r>
              <a:rPr lang="en-US" sz="1600" dirty="0">
                <a:latin typeface="Proxima Nova" panose="020B0604020202020204" charset="0"/>
              </a:rPr>
              <a:t>campaigns help to drive traffic to specific content based on a web searcher’s location and terms that you believe your audience may be searching </a:t>
            </a:r>
            <a:r>
              <a:rPr lang="en-US" sz="1600" dirty="0" smtClean="0">
                <a:latin typeface="Proxima Nova" panose="020B0604020202020204" charset="0"/>
              </a:rPr>
              <a:t>for (i.e. CT farmers markets, recipe videos, healthy shopping and eating tips). </a:t>
            </a:r>
          </a:p>
          <a:p>
            <a:pPr lvl="2"/>
            <a:endParaRPr lang="en-US" sz="1600" dirty="0">
              <a:latin typeface="Proxima Nova" panose="020B0604020202020204" charset="0"/>
            </a:endParaRPr>
          </a:p>
          <a:p>
            <a:pPr marL="285750" lvl="2" indent="-285750">
              <a:buBlip>
                <a:blip r:embed="rId2"/>
              </a:buBlip>
            </a:pPr>
            <a:r>
              <a:rPr lang="en-US" sz="1600" dirty="0" smtClean="0">
                <a:latin typeface="Proxima Nova" panose="020B0604020202020204" charset="0"/>
              </a:rPr>
              <a:t>You </a:t>
            </a:r>
            <a:r>
              <a:rPr lang="en-US" sz="1600" dirty="0">
                <a:latin typeface="Proxima Nova" panose="020B0604020202020204" charset="0"/>
              </a:rPr>
              <a:t>are able to control how much you spend on terms and carefully track what is working. 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41923"/>
            <a:ext cx="2816786" cy="27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4F7D5C"/>
                </a:solidFill>
                <a:latin typeface="Georgia" panose="02040502050405020303" pitchFamily="18" charset="0"/>
              </a:rPr>
              <a:t>Follow SNAP4CT.org</a:t>
            </a:r>
            <a:r>
              <a:rPr lang="en" b="1" dirty="0" smtClean="0">
                <a:solidFill>
                  <a:srgbClr val="0070C0"/>
                </a:solidFill>
                <a:latin typeface="Georgia" panose="02040502050405020303" pitchFamily="18" charset="0"/>
                <a:ea typeface="Proxima Nova"/>
                <a:cs typeface="Proxima Nova"/>
                <a:sym typeface="Proxima Nova"/>
              </a:rPr>
              <a:t>… </a:t>
            </a:r>
            <a:endParaRPr lang="en" b="1" dirty="0">
              <a:solidFill>
                <a:srgbClr val="0070C0"/>
              </a:solidFill>
              <a:latin typeface="Georgia" panose="02040502050405020303" pitchFamily="18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77064" y="1108097"/>
            <a:ext cx="7772400" cy="18446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1" indent="-285750">
              <a:spcAft>
                <a:spcPts val="0"/>
              </a:spcAft>
              <a:buBlip>
                <a:blip r:embed="rId3"/>
              </a:buBlip>
            </a:pP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Social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Media 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Links</a:t>
            </a:r>
          </a:p>
          <a:p>
            <a:pPr lvl="2">
              <a:spcAft>
                <a:spcPts val="0"/>
              </a:spcAft>
            </a:pPr>
            <a:r>
              <a:rPr lang="en-US" sz="1600" dirty="0"/>
              <a:t>	</a:t>
            </a:r>
            <a:r>
              <a:rPr lang="en-US" sz="1600" dirty="0" smtClean="0">
                <a:solidFill>
                  <a:srgbClr val="4F7D5C"/>
                </a:solidFill>
              </a:rPr>
              <a:t>Facebook</a:t>
            </a:r>
            <a:r>
              <a:rPr lang="en-US" sz="1600" dirty="0" smtClean="0"/>
              <a:t> </a:t>
            </a:r>
            <a:r>
              <a:rPr lang="en-US" sz="1600" u="sng" dirty="0">
                <a:hlinkClick r:id="rId4"/>
              </a:rPr>
              <a:t>https://www.facebook.com/snap4ct/</a:t>
            </a:r>
            <a:r>
              <a:rPr lang="en-US" sz="1600" dirty="0"/>
              <a:t> </a:t>
            </a:r>
          </a:p>
          <a:p>
            <a:pPr lvl="2">
              <a:spcAft>
                <a:spcPts val="0"/>
              </a:spcAft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4F7D5C"/>
                </a:solidFill>
              </a:rPr>
              <a:t>Instagram</a:t>
            </a:r>
            <a:r>
              <a:rPr lang="en-US" sz="1600" dirty="0" smtClean="0"/>
              <a:t> </a:t>
            </a:r>
            <a:r>
              <a:rPr lang="en-US" sz="1600" u="sng" dirty="0">
                <a:hlinkClick r:id="rId5"/>
              </a:rPr>
              <a:t>https://www.instagram.com/snap4ct/</a:t>
            </a:r>
            <a:r>
              <a:rPr lang="en-US" sz="1600" dirty="0"/>
              <a:t> </a:t>
            </a:r>
          </a:p>
          <a:p>
            <a:pPr lvl="2">
              <a:spcAft>
                <a:spcPts val="0"/>
              </a:spcAft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4F7D5C"/>
                </a:solidFill>
              </a:rPr>
              <a:t>Twitter</a:t>
            </a:r>
            <a:r>
              <a:rPr lang="en-US" sz="1600" dirty="0" smtClean="0"/>
              <a:t> </a:t>
            </a:r>
            <a:r>
              <a:rPr lang="en-US" sz="1600" u="sng" dirty="0">
                <a:hlinkClick r:id="rId6"/>
              </a:rPr>
              <a:t>https://twitter.com/snap4ct</a:t>
            </a:r>
            <a:r>
              <a:rPr lang="en-US" sz="1600" dirty="0"/>
              <a:t> </a:t>
            </a:r>
            <a:endParaRPr lang="en-US" sz="1600" dirty="0" smtClean="0"/>
          </a:p>
          <a:p>
            <a:pPr lvl="2">
              <a:spcAft>
                <a:spcPts val="0"/>
              </a:spcAft>
            </a:pPr>
            <a:r>
              <a:rPr lang="en-US" sz="1600" dirty="0"/>
              <a:t>	</a:t>
            </a:r>
            <a:r>
              <a:rPr lang="en-US" sz="1600" dirty="0">
                <a:solidFill>
                  <a:srgbClr val="4F7D5C"/>
                </a:solidFill>
              </a:rPr>
              <a:t>Pinterest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4E5C91"/>
                </a:solidFill>
                <a:hlinkClick r:id="rId7"/>
              </a:rPr>
              <a:t>https://www.pinterest.com/snap4ct</a:t>
            </a:r>
            <a:r>
              <a:rPr lang="en-US" sz="1600" dirty="0" smtClean="0">
                <a:solidFill>
                  <a:srgbClr val="4E5C91"/>
                </a:solidFill>
                <a:hlinkClick r:id="rId7"/>
              </a:rPr>
              <a:t>/</a:t>
            </a:r>
            <a:r>
              <a:rPr lang="en-US" sz="1600" dirty="0" smtClean="0">
                <a:solidFill>
                  <a:srgbClr val="4E5C91"/>
                </a:solidFill>
              </a:rPr>
              <a:t> </a:t>
            </a:r>
          </a:p>
          <a:p>
            <a:pPr lvl="2">
              <a:spcAft>
                <a:spcPts val="0"/>
              </a:spcAft>
            </a:pPr>
            <a:r>
              <a:rPr lang="en-US" sz="1600" dirty="0"/>
              <a:t>	</a:t>
            </a:r>
            <a:r>
              <a:rPr lang="en-US" sz="1600" dirty="0">
                <a:solidFill>
                  <a:srgbClr val="4F7D5C"/>
                </a:solidFill>
              </a:rPr>
              <a:t>YouTube </a:t>
            </a:r>
            <a:r>
              <a:rPr lang="en-US" sz="1600" dirty="0">
                <a:solidFill>
                  <a:srgbClr val="4E5C91"/>
                </a:solidFill>
                <a:hlinkClick r:id="rId8"/>
              </a:rPr>
              <a:t>http://</a:t>
            </a:r>
            <a:r>
              <a:rPr lang="en-US" sz="1600" dirty="0" smtClean="0">
                <a:solidFill>
                  <a:srgbClr val="4E5C91"/>
                </a:solidFill>
                <a:hlinkClick r:id="rId8"/>
              </a:rPr>
              <a:t>www.youtube.com/c/snap4ct</a:t>
            </a:r>
            <a:r>
              <a:rPr lang="en-US" sz="1600" dirty="0" smtClean="0">
                <a:solidFill>
                  <a:srgbClr val="4E5C91"/>
                </a:solidFill>
              </a:rPr>
              <a:t>  </a:t>
            </a:r>
            <a:endParaRPr lang="en-US" sz="1600" dirty="0" smtClean="0">
              <a:solidFill>
                <a:srgbClr val="4E5C91"/>
              </a:solidFill>
            </a:endParaRPr>
          </a:p>
          <a:p>
            <a:pPr lvl="2">
              <a:spcAft>
                <a:spcPts val="0"/>
              </a:spcAft>
            </a:pPr>
            <a:r>
              <a:rPr lang="en-US" sz="1600" dirty="0"/>
              <a:t>	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764" y="3215127"/>
            <a:ext cx="792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Blip>
                <a:blip r:embed="rId3"/>
              </a:buBlip>
            </a:pPr>
            <a:r>
              <a:rPr lang="en-US" sz="1600" dirty="0" smtClean="0">
                <a:latin typeface="Proxima Nova" panose="020B0604020202020204" charset="0"/>
              </a:rPr>
              <a:t>For More Information, contact:  </a:t>
            </a:r>
            <a:r>
              <a:rPr lang="en-US" sz="1600" b="1" dirty="0" smtClean="0">
                <a:latin typeface="Proxima Nova" panose="020B0604020202020204" charset="0"/>
              </a:rPr>
              <a:t>Susan Furbish, RDN </a:t>
            </a:r>
            <a:r>
              <a:rPr lang="en-US" sz="1600" dirty="0" smtClean="0">
                <a:latin typeface="Proxima Nova" panose="020B0604020202020204" charset="0"/>
              </a:rPr>
              <a:t>at </a:t>
            </a:r>
            <a:r>
              <a:rPr lang="en-US" sz="1600" b="1" dirty="0" smtClean="0">
                <a:latin typeface="Proxima Nova" panose="020B0604020202020204" charset="0"/>
              </a:rPr>
              <a:t>furbish@uchc.edu</a:t>
            </a:r>
            <a:endParaRPr lang="en-US" sz="1600" b="1" dirty="0">
              <a:latin typeface="Proxima Nova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39" y="3978115"/>
            <a:ext cx="1482835" cy="567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90950"/>
            <a:ext cx="2743200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81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24925</TotalTime>
  <Words>404</Words>
  <Application>Microsoft Office PowerPoint</Application>
  <PresentationFormat>On-screen Show (16:9)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Georgia</vt:lpstr>
      <vt:lpstr>Proxima Nova</vt:lpstr>
      <vt:lpstr>Alfa Slab One</vt:lpstr>
      <vt:lpstr>gameday</vt:lpstr>
      <vt:lpstr>SNAP4CT.org  </vt:lpstr>
      <vt:lpstr>The Evolution of SNAP4CT.org</vt:lpstr>
      <vt:lpstr>SNAP4CT.org’s Features… </vt:lpstr>
      <vt:lpstr>SNAP4CT.org’s Benefits… </vt:lpstr>
      <vt:lpstr>Growth Over Time</vt:lpstr>
      <vt:lpstr>Towns Reached in CT (of 169 Total)</vt:lpstr>
      <vt:lpstr>Online Marketing </vt:lpstr>
      <vt:lpstr>Online Marketing</vt:lpstr>
      <vt:lpstr>Follow SNAP4CT.org…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snap4ct.org</dc:title>
  <dc:creator>Furbish,Susan</dc:creator>
  <cp:lastModifiedBy>Traub,Michelle</cp:lastModifiedBy>
  <cp:revision>217</cp:revision>
  <cp:lastPrinted>2017-12-07T20:50:40Z</cp:lastPrinted>
  <dcterms:modified xsi:type="dcterms:W3CDTF">2020-01-07T22:15:03Z</dcterms:modified>
</cp:coreProperties>
</file>